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阿里巴巴普惠体" panose="02010600030101010101" charset="-122"/>
      <p:regular r:id="rId5"/>
    </p:embeddedFont>
    <p:embeddedFont>
      <p:font typeface="Cambria Math" panose="02040503050406030204" pitchFamily="18" charset="0"/>
      <p:regular r:id="rId6"/>
    </p:embeddedFont>
    <p:embeddedFont>
      <p:font typeface="Cascadia Mono SemiBold" panose="020B0609020000020004" pitchFamily="49" charset="0"/>
      <p:bold r:id="rId7"/>
      <p:bold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Segoe UI Black" panose="020B0A02040204020203" pitchFamily="34" charset="0"/>
      <p:bold r:id="rId13"/>
      <p:boldItalic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钉钉进步体" panose="00020600040101010101" pitchFamily="18" charset="-12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展示用" id="{FE370F42-AC4A-407F-BFBF-E6410218F3F7}">
          <p14:sldIdLst>
            <p14:sldId id="256"/>
            <p14:sldId id="257"/>
            <p14:sldId id="258"/>
          </p14:sldIdLst>
        </p14:section>
        <p14:section name="隐藏" id="{A5715578-3134-4A86-A729-3215E969F8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18" y="-3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1.emf"/><Relationship Id="rId10" Type="http://schemas.openxmlformats.org/officeDocument/2006/relationships/image" Target="../media/image17.png"/><Relationship Id="rId4" Type="http://schemas.openxmlformats.org/officeDocument/2006/relationships/image" Target="../media/image5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3">
            <a:extLst>
              <a:ext uri="{FF2B5EF4-FFF2-40B4-BE49-F238E27FC236}">
                <a16:creationId xmlns:a16="http://schemas.microsoft.com/office/drawing/2014/main" id="{27FBA144-CA86-B2AF-AC59-A251595166C6}"/>
              </a:ext>
            </a:extLst>
          </p:cNvPr>
          <p:cNvSpPr/>
          <p:nvPr/>
        </p:nvSpPr>
        <p:spPr>
          <a:xfrm rot="2904705">
            <a:off x="-11237815" y="-172447"/>
            <a:ext cx="22036803" cy="16123392"/>
          </a:xfrm>
          <a:custGeom>
            <a:avLst/>
            <a:gdLst/>
            <a:ahLst/>
            <a:cxnLst/>
            <a:rect l="l" t="t" r="r" b="b"/>
            <a:pathLst>
              <a:path w="5357001" h="3184267">
                <a:moveTo>
                  <a:pt x="0" y="0"/>
                </a:moveTo>
                <a:lnTo>
                  <a:pt x="5357001" y="0"/>
                </a:lnTo>
                <a:lnTo>
                  <a:pt x="5357001" y="3184267"/>
                </a:lnTo>
                <a:lnTo>
                  <a:pt x="0" y="318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612587">
            <a:off x="1123222" y="257276"/>
            <a:ext cx="10232701" cy="6890708"/>
          </a:xfrm>
          <a:custGeom>
            <a:avLst/>
            <a:gdLst/>
            <a:ahLst/>
            <a:cxnLst/>
            <a:rect l="l" t="t" r="r" b="b"/>
            <a:pathLst>
              <a:path w="10232701" h="6890708">
                <a:moveTo>
                  <a:pt x="0" y="0"/>
                </a:moveTo>
                <a:lnTo>
                  <a:pt x="10232701" y="0"/>
                </a:lnTo>
                <a:lnTo>
                  <a:pt x="10232701" y="6890707"/>
                </a:lnTo>
                <a:lnTo>
                  <a:pt x="0" y="6890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24554" y="1423684"/>
            <a:ext cx="18337108" cy="19050"/>
          </a:xfrm>
          <a:prstGeom prst="line">
            <a:avLst/>
          </a:prstGeom>
          <a:ln w="38100" cap="flat">
            <a:solidFill>
              <a:srgbClr val="00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706959">
            <a:off x="2516416" y="-3701774"/>
            <a:ext cx="8097324" cy="6077634"/>
          </a:xfrm>
          <a:custGeom>
            <a:avLst/>
            <a:gdLst/>
            <a:ahLst/>
            <a:cxnLst/>
            <a:rect l="l" t="t" r="r" b="b"/>
            <a:pathLst>
              <a:path w="8097324" h="6077634">
                <a:moveTo>
                  <a:pt x="0" y="0"/>
                </a:moveTo>
                <a:lnTo>
                  <a:pt x="8097324" y="0"/>
                </a:lnTo>
                <a:lnTo>
                  <a:pt x="8097324" y="6077634"/>
                </a:lnTo>
                <a:lnTo>
                  <a:pt x="0" y="607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76796" y="6885557"/>
            <a:ext cx="5270424" cy="4994802"/>
          </a:xfrm>
          <a:custGeom>
            <a:avLst/>
            <a:gdLst/>
            <a:ahLst/>
            <a:cxnLst/>
            <a:rect l="l" t="t" r="r" b="b"/>
            <a:pathLst>
              <a:path w="5270424" h="4994802">
                <a:moveTo>
                  <a:pt x="0" y="0"/>
                </a:moveTo>
                <a:lnTo>
                  <a:pt x="5270423" y="0"/>
                </a:lnTo>
                <a:lnTo>
                  <a:pt x="5270423" y="4994803"/>
                </a:lnTo>
                <a:lnTo>
                  <a:pt x="0" y="4994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6959">
            <a:off x="9866647" y="5906206"/>
            <a:ext cx="8097324" cy="6077634"/>
          </a:xfrm>
          <a:custGeom>
            <a:avLst/>
            <a:gdLst/>
            <a:ahLst/>
            <a:cxnLst/>
            <a:rect l="l" t="t" r="r" b="b"/>
            <a:pathLst>
              <a:path w="8097324" h="6077634">
                <a:moveTo>
                  <a:pt x="0" y="0"/>
                </a:moveTo>
                <a:lnTo>
                  <a:pt x="8097325" y="0"/>
                </a:lnTo>
                <a:lnTo>
                  <a:pt x="8097325" y="6077634"/>
                </a:lnTo>
                <a:lnTo>
                  <a:pt x="0" y="607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51556" y="7796673"/>
            <a:ext cx="1278671" cy="1278671"/>
          </a:xfrm>
          <a:custGeom>
            <a:avLst/>
            <a:gdLst/>
            <a:ahLst/>
            <a:cxnLst/>
            <a:rect l="l" t="t" r="r" b="b"/>
            <a:pathLst>
              <a:path w="1278671" h="1278671">
                <a:moveTo>
                  <a:pt x="0" y="0"/>
                </a:moveTo>
                <a:lnTo>
                  <a:pt x="1278670" y="0"/>
                </a:lnTo>
                <a:lnTo>
                  <a:pt x="1278670" y="1278671"/>
                </a:lnTo>
                <a:lnTo>
                  <a:pt x="0" y="1278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63722" y="1816192"/>
            <a:ext cx="1992147" cy="1992147"/>
          </a:xfrm>
          <a:custGeom>
            <a:avLst/>
            <a:gdLst/>
            <a:ahLst/>
            <a:cxnLst/>
            <a:rect l="l" t="t" r="r" b="b"/>
            <a:pathLst>
              <a:path w="1992147" h="1992147">
                <a:moveTo>
                  <a:pt x="0" y="0"/>
                </a:moveTo>
                <a:lnTo>
                  <a:pt x="1992147" y="0"/>
                </a:lnTo>
                <a:lnTo>
                  <a:pt x="1992147" y="1992147"/>
                </a:lnTo>
                <a:lnTo>
                  <a:pt x="0" y="1992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95703" y="2226067"/>
            <a:ext cx="4767314" cy="4767314"/>
          </a:xfrm>
          <a:custGeom>
            <a:avLst/>
            <a:gdLst/>
            <a:ahLst/>
            <a:cxnLst/>
            <a:rect l="l" t="t" r="r" b="b"/>
            <a:pathLst>
              <a:path w="4767314" h="4767314">
                <a:moveTo>
                  <a:pt x="0" y="0"/>
                </a:moveTo>
                <a:lnTo>
                  <a:pt x="4767313" y="0"/>
                </a:lnTo>
                <a:lnTo>
                  <a:pt x="4767313" y="4767313"/>
                </a:lnTo>
                <a:lnTo>
                  <a:pt x="0" y="476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81761" y="3126352"/>
            <a:ext cx="3326208" cy="3326208"/>
          </a:xfrm>
          <a:custGeom>
            <a:avLst/>
            <a:gdLst/>
            <a:ahLst/>
            <a:cxnLst/>
            <a:rect l="l" t="t" r="r" b="b"/>
            <a:pathLst>
              <a:path w="3326208" h="3326208">
                <a:moveTo>
                  <a:pt x="0" y="0"/>
                </a:moveTo>
                <a:lnTo>
                  <a:pt x="3326208" y="0"/>
                </a:lnTo>
                <a:lnTo>
                  <a:pt x="3326208" y="3326208"/>
                </a:lnTo>
                <a:lnTo>
                  <a:pt x="0" y="3326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11407" y="178259"/>
            <a:ext cx="4412001" cy="1074425"/>
          </a:xfrm>
          <a:custGeom>
            <a:avLst/>
            <a:gdLst/>
            <a:ahLst/>
            <a:cxnLst/>
            <a:rect l="l" t="t" r="r" b="b"/>
            <a:pathLst>
              <a:path w="4412001" h="1074425">
                <a:moveTo>
                  <a:pt x="0" y="0"/>
                </a:moveTo>
                <a:lnTo>
                  <a:pt x="4412000" y="0"/>
                </a:lnTo>
                <a:lnTo>
                  <a:pt x="4412000" y="1074425"/>
                </a:lnTo>
                <a:lnTo>
                  <a:pt x="0" y="10744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-1944212" y="4587223"/>
            <a:ext cx="7689523" cy="3024249"/>
          </a:xfrm>
          <a:custGeom>
            <a:avLst/>
            <a:gdLst/>
            <a:ahLst/>
            <a:cxnLst/>
            <a:rect l="l" t="t" r="r" b="b"/>
            <a:pathLst>
              <a:path w="8609962" h="3024249">
                <a:moveTo>
                  <a:pt x="0" y="0"/>
                </a:moveTo>
                <a:lnTo>
                  <a:pt x="8609962" y="0"/>
                </a:lnTo>
                <a:lnTo>
                  <a:pt x="8609962" y="3024249"/>
                </a:lnTo>
                <a:lnTo>
                  <a:pt x="0" y="3024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886200" y="2254859"/>
            <a:ext cx="13904109" cy="6912000"/>
            <a:chOff x="0" y="0"/>
            <a:chExt cx="15790574" cy="73970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77277" cy="1498841"/>
            </a:xfrm>
            <a:custGeom>
              <a:avLst/>
              <a:gdLst/>
              <a:ahLst/>
              <a:cxnLst/>
              <a:rect l="l" t="t" r="r" b="b"/>
              <a:pathLst>
                <a:path w="15777277" h="1498841">
                  <a:moveTo>
                    <a:pt x="0" y="0"/>
                  </a:moveTo>
                  <a:lnTo>
                    <a:pt x="15777277" y="0"/>
                  </a:lnTo>
                  <a:lnTo>
                    <a:pt x="15777277" y="1498841"/>
                  </a:lnTo>
                  <a:lnTo>
                    <a:pt x="0" y="149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480577"/>
              <a:ext cx="15777277" cy="1558006"/>
            </a:xfrm>
            <a:custGeom>
              <a:avLst/>
              <a:gdLst/>
              <a:ahLst/>
              <a:cxnLst/>
              <a:rect l="l" t="t" r="r" b="b"/>
              <a:pathLst>
                <a:path w="15777277" h="1558006">
                  <a:moveTo>
                    <a:pt x="0" y="0"/>
                  </a:moveTo>
                  <a:lnTo>
                    <a:pt x="15777277" y="0"/>
                  </a:lnTo>
                  <a:lnTo>
                    <a:pt x="15777277" y="1558006"/>
                  </a:lnTo>
                  <a:lnTo>
                    <a:pt x="0" y="1558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3038583"/>
              <a:ext cx="15777277" cy="1419955"/>
            </a:xfrm>
            <a:custGeom>
              <a:avLst/>
              <a:gdLst/>
              <a:ahLst/>
              <a:cxnLst/>
              <a:rect l="l" t="t" r="r" b="b"/>
              <a:pathLst>
                <a:path w="15777277" h="1419955">
                  <a:moveTo>
                    <a:pt x="0" y="0"/>
                  </a:moveTo>
                  <a:lnTo>
                    <a:pt x="15777277" y="0"/>
                  </a:lnTo>
                  <a:lnTo>
                    <a:pt x="15777277" y="1419955"/>
                  </a:lnTo>
                  <a:lnTo>
                    <a:pt x="0" y="1419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3298" y="4458538"/>
              <a:ext cx="15777277" cy="1479120"/>
            </a:xfrm>
            <a:custGeom>
              <a:avLst/>
              <a:gdLst/>
              <a:ahLst/>
              <a:cxnLst/>
              <a:rect l="l" t="t" r="r" b="b"/>
              <a:pathLst>
                <a:path w="15777277" h="1479120">
                  <a:moveTo>
                    <a:pt x="0" y="0"/>
                  </a:moveTo>
                  <a:lnTo>
                    <a:pt x="15777276" y="0"/>
                  </a:lnTo>
                  <a:lnTo>
                    <a:pt x="15777276" y="1479119"/>
                  </a:lnTo>
                  <a:lnTo>
                    <a:pt x="0" y="1479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5937657"/>
              <a:ext cx="15777277" cy="1459398"/>
            </a:xfrm>
            <a:custGeom>
              <a:avLst/>
              <a:gdLst/>
              <a:ahLst/>
              <a:cxnLst/>
              <a:rect l="l" t="t" r="r" b="b"/>
              <a:pathLst>
                <a:path w="15777277" h="1459398">
                  <a:moveTo>
                    <a:pt x="0" y="0"/>
                  </a:moveTo>
                  <a:lnTo>
                    <a:pt x="15777277" y="0"/>
                  </a:lnTo>
                  <a:lnTo>
                    <a:pt x="15777277" y="1459398"/>
                  </a:lnTo>
                  <a:lnTo>
                    <a:pt x="0" y="1459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98787" y="414475"/>
            <a:ext cx="21200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1"/>
              </a:lnSpc>
            </a:pPr>
            <a:r>
              <a:rPr lang="en-US" sz="3600" b="1" i="1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阿里巴巴普惠体 Bold"/>
                <a:sym typeface="阿里巴巴普惠体 Bold"/>
              </a:rPr>
              <a:t>Fintech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94258" y="240631"/>
            <a:ext cx="1936399" cy="951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000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"/>
                <a:sym typeface="阿里巴巴普惠体"/>
              </a:rPr>
              <a:t>段毅      </a:t>
            </a:r>
          </a:p>
          <a:p>
            <a:pPr algn="l">
              <a:lnSpc>
                <a:spcPts val="3811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"/>
                <a:sym typeface="阿里巴巴普惠体"/>
              </a:rPr>
              <a:t>2025年4月3日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24400" y="-38100"/>
            <a:ext cx="10095980" cy="117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1"/>
              </a:lnSpc>
              <a:spcBef>
                <a:spcPct val="0"/>
              </a:spcBef>
            </a:pPr>
            <a:r>
              <a:rPr lang="en-US" sz="6808" b="1" dirty="0" err="1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房产</a:t>
            </a:r>
            <a:r>
              <a:rPr lang="zh-CN" altLang="en-US" sz="6808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价格</a:t>
            </a:r>
            <a:r>
              <a:rPr lang="en-US" sz="6808" b="1" dirty="0" err="1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线性建模预测</a:t>
            </a:r>
            <a:endParaRPr lang="en-US" sz="6808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72366" y="978367"/>
            <a:ext cx="8143269" cy="39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3"/>
              </a:lnSpc>
              <a:spcBef>
                <a:spcPct val="0"/>
              </a:spcBef>
            </a:pPr>
            <a:r>
              <a:rPr lang="en-US" sz="2323" dirty="0">
                <a:solidFill>
                  <a:srgbClr val="00FAFC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In-depth analysis and future prospects of the AI ​​industry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805" y="1100616"/>
            <a:ext cx="3353395" cy="104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91"/>
              </a:lnSpc>
              <a:spcBef>
                <a:spcPct val="0"/>
              </a:spcBef>
            </a:pPr>
            <a:r>
              <a:rPr lang="en-US" sz="4400" b="1" u="none" strike="noStrike" dirty="0" err="1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数据分析</a:t>
            </a:r>
            <a:endParaRPr lang="en-US" sz="4400" b="1" u="none" strike="noStrike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06D96C7-96D1-66A5-233F-E6A8926AF00B}"/>
              </a:ext>
            </a:extLst>
          </p:cNvPr>
          <p:cNvGrpSpPr/>
          <p:nvPr/>
        </p:nvGrpSpPr>
        <p:grpSpPr>
          <a:xfrm>
            <a:off x="4152731" y="2270663"/>
            <a:ext cx="13625870" cy="5729653"/>
            <a:chOff x="3605011" y="10506228"/>
            <a:chExt cx="11623057" cy="4477467"/>
          </a:xfrm>
        </p:grpSpPr>
        <p:sp>
          <p:nvSpPr>
            <p:cNvPr id="36" name="禁止符 35">
              <a:extLst>
                <a:ext uri="{FF2B5EF4-FFF2-40B4-BE49-F238E27FC236}">
                  <a16:creationId xmlns:a16="http://schemas.microsoft.com/office/drawing/2014/main" id="{21683505-35D9-DCAC-E3CE-7536D11A4D96}"/>
                </a:ext>
              </a:extLst>
            </p:cNvPr>
            <p:cNvSpPr/>
            <p:nvPr/>
          </p:nvSpPr>
          <p:spPr>
            <a:xfrm>
              <a:off x="5259795" y="10506228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禁止符 36">
              <a:extLst>
                <a:ext uri="{FF2B5EF4-FFF2-40B4-BE49-F238E27FC236}">
                  <a16:creationId xmlns:a16="http://schemas.microsoft.com/office/drawing/2014/main" id="{7525AE7D-99AF-DCB3-6486-332E4EFD569F}"/>
                </a:ext>
              </a:extLst>
            </p:cNvPr>
            <p:cNvSpPr/>
            <p:nvPr/>
          </p:nvSpPr>
          <p:spPr>
            <a:xfrm>
              <a:off x="6794425" y="10521994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禁止符 37">
              <a:extLst>
                <a:ext uri="{FF2B5EF4-FFF2-40B4-BE49-F238E27FC236}">
                  <a16:creationId xmlns:a16="http://schemas.microsoft.com/office/drawing/2014/main" id="{461F9D86-2810-824D-4B09-91A7178791AF}"/>
                </a:ext>
              </a:extLst>
            </p:cNvPr>
            <p:cNvSpPr/>
            <p:nvPr/>
          </p:nvSpPr>
          <p:spPr>
            <a:xfrm>
              <a:off x="8153400" y="12794791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禁止符 38">
              <a:extLst>
                <a:ext uri="{FF2B5EF4-FFF2-40B4-BE49-F238E27FC236}">
                  <a16:creationId xmlns:a16="http://schemas.microsoft.com/office/drawing/2014/main" id="{F8D8C2E1-B190-D726-058B-78B70309A4E9}"/>
                </a:ext>
              </a:extLst>
            </p:cNvPr>
            <p:cNvSpPr/>
            <p:nvPr/>
          </p:nvSpPr>
          <p:spPr>
            <a:xfrm>
              <a:off x="5151930" y="12804999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禁止符 39">
              <a:extLst>
                <a:ext uri="{FF2B5EF4-FFF2-40B4-BE49-F238E27FC236}">
                  <a16:creationId xmlns:a16="http://schemas.microsoft.com/office/drawing/2014/main" id="{68659E4A-AA76-F1AD-FE0F-388894C3052D}"/>
                </a:ext>
              </a:extLst>
            </p:cNvPr>
            <p:cNvSpPr/>
            <p:nvPr/>
          </p:nvSpPr>
          <p:spPr>
            <a:xfrm>
              <a:off x="12573000" y="13895479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禁止符 40">
              <a:extLst>
                <a:ext uri="{FF2B5EF4-FFF2-40B4-BE49-F238E27FC236}">
                  <a16:creationId xmlns:a16="http://schemas.microsoft.com/office/drawing/2014/main" id="{28C0DAEE-A142-DB4C-4335-1BEB18B77405}"/>
                </a:ext>
              </a:extLst>
            </p:cNvPr>
            <p:cNvSpPr/>
            <p:nvPr/>
          </p:nvSpPr>
          <p:spPr>
            <a:xfrm>
              <a:off x="8180272" y="13982273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禁止符 41">
              <a:extLst>
                <a:ext uri="{FF2B5EF4-FFF2-40B4-BE49-F238E27FC236}">
                  <a16:creationId xmlns:a16="http://schemas.microsoft.com/office/drawing/2014/main" id="{2819FAB2-E534-F58E-CB27-FC4FB0CCB771}"/>
                </a:ext>
              </a:extLst>
            </p:cNvPr>
            <p:cNvSpPr/>
            <p:nvPr/>
          </p:nvSpPr>
          <p:spPr>
            <a:xfrm>
              <a:off x="6794424" y="11694576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禁止符 42">
              <a:extLst>
                <a:ext uri="{FF2B5EF4-FFF2-40B4-BE49-F238E27FC236}">
                  <a16:creationId xmlns:a16="http://schemas.microsoft.com/office/drawing/2014/main" id="{DFD48082-CF84-D7CF-1A9A-76ACE7E1CE90}"/>
                </a:ext>
              </a:extLst>
            </p:cNvPr>
            <p:cNvSpPr/>
            <p:nvPr/>
          </p:nvSpPr>
          <p:spPr>
            <a:xfrm>
              <a:off x="9677400" y="10550784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禁止符 43">
              <a:extLst>
                <a:ext uri="{FF2B5EF4-FFF2-40B4-BE49-F238E27FC236}">
                  <a16:creationId xmlns:a16="http://schemas.microsoft.com/office/drawing/2014/main" id="{44442F41-86ED-1E9C-E2A3-F7084B3385AB}"/>
                </a:ext>
              </a:extLst>
            </p:cNvPr>
            <p:cNvSpPr/>
            <p:nvPr/>
          </p:nvSpPr>
          <p:spPr>
            <a:xfrm>
              <a:off x="5131833" y="13952056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B903BD0-92D6-CB5F-8D11-8DA41DE3A1D7}"/>
                </a:ext>
              </a:extLst>
            </p:cNvPr>
            <p:cNvSpPr txBox="1"/>
            <p:nvPr/>
          </p:nvSpPr>
          <p:spPr>
            <a:xfrm rot="19353408">
              <a:off x="3657599" y="10706100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3B11499-2858-0B1C-E51C-C93F83F126BE}"/>
                </a:ext>
              </a:extLst>
            </p:cNvPr>
            <p:cNvSpPr txBox="1"/>
            <p:nvPr/>
          </p:nvSpPr>
          <p:spPr>
            <a:xfrm rot="19353408">
              <a:off x="3605011" y="13046314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AC56A49-4F56-20DF-D5B7-25DA837F8987}"/>
                </a:ext>
              </a:extLst>
            </p:cNvPr>
            <p:cNvSpPr txBox="1"/>
            <p:nvPr/>
          </p:nvSpPr>
          <p:spPr>
            <a:xfrm>
              <a:off x="14069455" y="12895190"/>
              <a:ext cx="1140552" cy="917079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CF1A25B-D06F-4002-A550-D66837A6E674}"/>
                </a:ext>
              </a:extLst>
            </p:cNvPr>
            <p:cNvSpPr txBox="1"/>
            <p:nvPr/>
          </p:nvSpPr>
          <p:spPr>
            <a:xfrm rot="19353408">
              <a:off x="12435135" y="13042643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7D3BD4D-A384-B08A-589D-0BF4A880FA1A}"/>
                </a:ext>
              </a:extLst>
            </p:cNvPr>
            <p:cNvSpPr txBox="1"/>
            <p:nvPr/>
          </p:nvSpPr>
          <p:spPr>
            <a:xfrm rot="19353408">
              <a:off x="9501650" y="11845025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17570FB-644B-DA44-C344-1F086CF0ADF2}"/>
                </a:ext>
              </a:extLst>
            </p:cNvPr>
            <p:cNvSpPr txBox="1"/>
            <p:nvPr/>
          </p:nvSpPr>
          <p:spPr>
            <a:xfrm rot="19353408">
              <a:off x="11067048" y="11883657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6F33C2E-AE0B-CCA6-F07B-857C80314B82}"/>
                </a:ext>
              </a:extLst>
            </p:cNvPr>
            <p:cNvSpPr txBox="1"/>
            <p:nvPr/>
          </p:nvSpPr>
          <p:spPr>
            <a:xfrm rot="19353408">
              <a:off x="9491436" y="13062689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66B145F-71D9-3F58-6A03-9918B75B08E9}"/>
                </a:ext>
              </a:extLst>
            </p:cNvPr>
            <p:cNvSpPr txBox="1"/>
            <p:nvPr/>
          </p:nvSpPr>
          <p:spPr>
            <a:xfrm rot="19353408">
              <a:off x="10983053" y="13050845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4D89A85-C5AC-226C-DAE0-810D08CD4CCB}"/>
                </a:ext>
              </a:extLst>
            </p:cNvPr>
            <p:cNvSpPr txBox="1"/>
            <p:nvPr/>
          </p:nvSpPr>
          <p:spPr>
            <a:xfrm rot="19353408">
              <a:off x="6551811" y="13062688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one hot 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6" name="禁止符 55">
              <a:extLst>
                <a:ext uri="{FF2B5EF4-FFF2-40B4-BE49-F238E27FC236}">
                  <a16:creationId xmlns:a16="http://schemas.microsoft.com/office/drawing/2014/main" id="{068CC6E2-DE56-3B43-9B94-8FD3723D46F2}"/>
                </a:ext>
              </a:extLst>
            </p:cNvPr>
            <p:cNvSpPr/>
            <p:nvPr/>
          </p:nvSpPr>
          <p:spPr>
            <a:xfrm>
              <a:off x="6748492" y="13941755"/>
              <a:ext cx="1054757" cy="1001422"/>
            </a:xfrm>
            <a:prstGeom prst="noSmoking">
              <a:avLst>
                <a:gd name="adj" fmla="val 1072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8B204BB-092A-111A-F06B-0870521A783A}"/>
                </a:ext>
              </a:extLst>
            </p:cNvPr>
            <p:cNvSpPr txBox="1"/>
            <p:nvPr/>
          </p:nvSpPr>
          <p:spPr>
            <a:xfrm>
              <a:off x="3723371" y="14031515"/>
              <a:ext cx="1140552" cy="917079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0A43AD4-2720-3C92-9D44-F0F7DAEBEDE4}"/>
                </a:ext>
              </a:extLst>
            </p:cNvPr>
            <p:cNvSpPr txBox="1"/>
            <p:nvPr/>
          </p:nvSpPr>
          <p:spPr>
            <a:xfrm>
              <a:off x="12506227" y="11904604"/>
              <a:ext cx="2721841" cy="550247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38957D4-81EE-B694-A06A-C7DA399D0336}"/>
                </a:ext>
              </a:extLst>
            </p:cNvPr>
            <p:cNvSpPr txBox="1"/>
            <p:nvPr/>
          </p:nvSpPr>
          <p:spPr>
            <a:xfrm>
              <a:off x="9570840" y="14150021"/>
              <a:ext cx="2721841" cy="550247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F910A9D-C25E-DD09-DC00-B6979BC1AEAD}"/>
                </a:ext>
              </a:extLst>
            </p:cNvPr>
            <p:cNvSpPr txBox="1"/>
            <p:nvPr/>
          </p:nvSpPr>
          <p:spPr>
            <a:xfrm>
              <a:off x="8133063" y="11765669"/>
              <a:ext cx="1140552" cy="917079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23CB95A-DB70-A255-F8C0-FA76BFBFBE72}"/>
                </a:ext>
              </a:extLst>
            </p:cNvPr>
            <p:cNvSpPr txBox="1"/>
            <p:nvPr/>
          </p:nvSpPr>
          <p:spPr>
            <a:xfrm>
              <a:off x="3720417" y="11728503"/>
              <a:ext cx="1140552" cy="917079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5B91FD7-FEA6-9418-FC49-B3975C1AEF30}"/>
                </a:ext>
              </a:extLst>
            </p:cNvPr>
            <p:cNvSpPr txBox="1"/>
            <p:nvPr/>
          </p:nvSpPr>
          <p:spPr>
            <a:xfrm rot="2601308">
              <a:off x="8044686" y="10749684"/>
              <a:ext cx="1295401" cy="635675"/>
            </a:xfrm>
            <a:prstGeom prst="snip2SameRect">
              <a:avLst/>
            </a:prstGeom>
            <a:solidFill>
              <a:srgbClr val="92D05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Label</a:t>
              </a:r>
            </a:p>
            <a:p>
              <a:pPr algn="ctr"/>
              <a:r>
                <a:rPr lang="yo-NG" altLang="zh-CN" sz="16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encoding</a:t>
              </a:r>
              <a:endParaRPr lang="zh-CN" altLang="en-US" sz="16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6038B96-D910-36F5-E0D0-DFE7B409011A}"/>
                </a:ext>
              </a:extLst>
            </p:cNvPr>
            <p:cNvSpPr txBox="1"/>
            <p:nvPr/>
          </p:nvSpPr>
          <p:spPr>
            <a:xfrm>
              <a:off x="12592957" y="10562281"/>
              <a:ext cx="1140552" cy="917079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2218793-3BE2-6E6F-8F89-0F61D495C74B}"/>
                </a:ext>
              </a:extLst>
            </p:cNvPr>
            <p:cNvSpPr txBox="1"/>
            <p:nvPr/>
          </p:nvSpPr>
          <p:spPr>
            <a:xfrm>
              <a:off x="14063901" y="10569921"/>
              <a:ext cx="1140552" cy="917079"/>
            </a:xfrm>
            <a:prstGeom prst="notchedRightArrow">
              <a:avLst>
                <a:gd name="adj1" fmla="val 50000"/>
                <a:gd name="adj2" fmla="val 36109"/>
              </a:avLst>
            </a:prstGeom>
            <a:solidFill>
              <a:srgbClr val="FFFF00">
                <a:alpha val="47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0" i="0" dirty="0">
                  <a:solidFill>
                    <a:schemeClr val="bg1"/>
                  </a:solidFill>
                  <a:effectLst/>
                  <a:latin typeface="Cascadia Mono SemiBold" panose="020B0609020000020004" pitchFamily="49" charset="0"/>
                  <a:cs typeface="Cascadia Mono SemiBold" panose="020B0609020000020004" pitchFamily="49" charset="0"/>
                </a:rPr>
                <a:t>Data digging</a:t>
              </a:r>
              <a:endParaRPr lang="zh-CN" altLang="en-US" sz="1200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25637" y="2307943"/>
            <a:ext cx="3447221" cy="3024249"/>
          </a:xfrm>
          <a:custGeom>
            <a:avLst/>
            <a:gdLst/>
            <a:ahLst/>
            <a:cxnLst/>
            <a:rect l="l" t="t" r="r" b="b"/>
            <a:pathLst>
              <a:path w="3447221" h="3024249">
                <a:moveTo>
                  <a:pt x="0" y="0"/>
                </a:moveTo>
                <a:lnTo>
                  <a:pt x="3447221" y="0"/>
                </a:lnTo>
                <a:lnTo>
                  <a:pt x="3447221" y="3024249"/>
                </a:lnTo>
                <a:lnTo>
                  <a:pt x="0" y="30242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64F049E5-5F54-1D29-3E2F-595800A34527}"/>
              </a:ext>
            </a:extLst>
          </p:cNvPr>
          <p:cNvSpPr txBox="1"/>
          <p:nvPr/>
        </p:nvSpPr>
        <p:spPr>
          <a:xfrm>
            <a:off x="9836053" y="9370834"/>
            <a:ext cx="2432172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722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"/>
                <a:sym typeface="阿里巴巴普惠体"/>
              </a:rPr>
              <a:t>Data Wrangler</a:t>
            </a:r>
          </a:p>
        </p:txBody>
      </p:sp>
      <p:sp>
        <p:nvSpPr>
          <p:cNvPr id="72" name="AutoShape 8">
            <a:extLst>
              <a:ext uri="{FF2B5EF4-FFF2-40B4-BE49-F238E27FC236}">
                <a16:creationId xmlns:a16="http://schemas.microsoft.com/office/drawing/2014/main" id="{DFDFDAFF-8FEF-D791-83E1-EB9A9C2BB2F9}"/>
              </a:ext>
            </a:extLst>
          </p:cNvPr>
          <p:cNvSpPr/>
          <p:nvPr/>
        </p:nvSpPr>
        <p:spPr>
          <a:xfrm>
            <a:off x="160055" y="2095500"/>
            <a:ext cx="3421345" cy="1905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11">
            <a:extLst>
              <a:ext uri="{FF2B5EF4-FFF2-40B4-BE49-F238E27FC236}">
                <a16:creationId xmlns:a16="http://schemas.microsoft.com/office/drawing/2014/main" id="{83D90C45-35FD-C01D-9867-6AE3BCEC8E3C}"/>
              </a:ext>
            </a:extLst>
          </p:cNvPr>
          <p:cNvSpPr/>
          <p:nvPr/>
        </p:nvSpPr>
        <p:spPr>
          <a:xfrm>
            <a:off x="7643352" y="4509854"/>
            <a:ext cx="11101848" cy="2878638"/>
          </a:xfrm>
          <a:custGeom>
            <a:avLst/>
            <a:gdLst/>
            <a:ahLst/>
            <a:cxnLst/>
            <a:rect l="l" t="t" r="r" b="b"/>
            <a:pathLst>
              <a:path w="4412001" h="1074425">
                <a:moveTo>
                  <a:pt x="0" y="0"/>
                </a:moveTo>
                <a:lnTo>
                  <a:pt x="4412000" y="0"/>
                </a:lnTo>
                <a:lnTo>
                  <a:pt x="4412000" y="1074425"/>
                </a:lnTo>
                <a:lnTo>
                  <a:pt x="0" y="107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06959">
            <a:off x="535217" y="-3373989"/>
            <a:ext cx="8097324" cy="6077634"/>
          </a:xfrm>
          <a:custGeom>
            <a:avLst/>
            <a:gdLst/>
            <a:ahLst/>
            <a:cxnLst/>
            <a:rect l="l" t="t" r="r" b="b"/>
            <a:pathLst>
              <a:path w="8097324" h="6077634">
                <a:moveTo>
                  <a:pt x="0" y="0"/>
                </a:moveTo>
                <a:lnTo>
                  <a:pt x="8097325" y="0"/>
                </a:lnTo>
                <a:lnTo>
                  <a:pt x="8097325" y="6077634"/>
                </a:lnTo>
                <a:lnTo>
                  <a:pt x="0" y="607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612587">
            <a:off x="823422" y="130366"/>
            <a:ext cx="10232701" cy="6890708"/>
          </a:xfrm>
          <a:custGeom>
            <a:avLst/>
            <a:gdLst/>
            <a:ahLst/>
            <a:cxnLst/>
            <a:rect l="l" t="t" r="r" b="b"/>
            <a:pathLst>
              <a:path w="10232701" h="6890708">
                <a:moveTo>
                  <a:pt x="0" y="0"/>
                </a:moveTo>
                <a:lnTo>
                  <a:pt x="10232701" y="0"/>
                </a:lnTo>
                <a:lnTo>
                  <a:pt x="10232701" y="6890708"/>
                </a:lnTo>
                <a:lnTo>
                  <a:pt x="0" y="6890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62014">
            <a:off x="3458431" y="3862721"/>
            <a:ext cx="5357001" cy="3184267"/>
          </a:xfrm>
          <a:custGeom>
            <a:avLst/>
            <a:gdLst/>
            <a:ahLst/>
            <a:cxnLst/>
            <a:rect l="l" t="t" r="r" b="b"/>
            <a:pathLst>
              <a:path w="5357001" h="3184267">
                <a:moveTo>
                  <a:pt x="0" y="0"/>
                </a:moveTo>
                <a:lnTo>
                  <a:pt x="5357001" y="0"/>
                </a:lnTo>
                <a:lnTo>
                  <a:pt x="5357001" y="3184267"/>
                </a:lnTo>
                <a:lnTo>
                  <a:pt x="0" y="3184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3688" y="112295"/>
            <a:ext cx="4436912" cy="9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400" b="1" dirty="0" err="1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数据处理</a:t>
            </a:r>
            <a:endParaRPr lang="en-US" sz="5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5851" y="1315955"/>
            <a:ext cx="4463392" cy="696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4"/>
              </a:lnSpc>
            </a:pPr>
            <a:r>
              <a:rPr 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01 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合并化处理：</a:t>
            </a:r>
            <a:endParaRPr lang="en-US" sz="4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85463" y="437974"/>
            <a:ext cx="5377706" cy="696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4"/>
              </a:lnSpc>
            </a:pPr>
            <a:r>
              <a:rPr 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04 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对</a:t>
            </a:r>
            <a:r>
              <a:rPr lang="zh-CN" altLang="en-US" sz="4400" b="1" i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价格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做</a:t>
            </a:r>
            <a:r>
              <a:rPr lang="en-US" altLang="zh-CN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log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变换</a:t>
            </a:r>
            <a:endParaRPr lang="en-US" sz="4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35991" y="1130209"/>
            <a:ext cx="6676937" cy="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454638" y="4628051"/>
            <a:ext cx="6987751" cy="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454638" y="6309980"/>
            <a:ext cx="6987751" cy="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38461" y="8922789"/>
            <a:ext cx="8468884" cy="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706959">
            <a:off x="10665784" y="5669044"/>
            <a:ext cx="8097324" cy="6077634"/>
          </a:xfrm>
          <a:custGeom>
            <a:avLst/>
            <a:gdLst/>
            <a:ahLst/>
            <a:cxnLst/>
            <a:rect l="l" t="t" r="r" b="b"/>
            <a:pathLst>
              <a:path w="8097324" h="6077634">
                <a:moveTo>
                  <a:pt x="0" y="0"/>
                </a:moveTo>
                <a:lnTo>
                  <a:pt x="8097324" y="0"/>
                </a:lnTo>
                <a:lnTo>
                  <a:pt x="8097324" y="6077634"/>
                </a:lnTo>
                <a:lnTo>
                  <a:pt x="0" y="607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Freeform 15"/>
          <p:cNvSpPr/>
          <p:nvPr/>
        </p:nvSpPr>
        <p:spPr>
          <a:xfrm>
            <a:off x="15654286" y="2226067"/>
            <a:ext cx="4767314" cy="4767314"/>
          </a:xfrm>
          <a:custGeom>
            <a:avLst/>
            <a:gdLst/>
            <a:ahLst/>
            <a:cxnLst/>
            <a:rect l="l" t="t" r="r" b="b"/>
            <a:pathLst>
              <a:path w="4767314" h="4767314">
                <a:moveTo>
                  <a:pt x="0" y="0"/>
                </a:moveTo>
                <a:lnTo>
                  <a:pt x="4767313" y="0"/>
                </a:lnTo>
                <a:lnTo>
                  <a:pt x="4767313" y="4767313"/>
                </a:lnTo>
                <a:lnTo>
                  <a:pt x="0" y="476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368745" y="4608155"/>
            <a:ext cx="3326208" cy="3326208"/>
          </a:xfrm>
          <a:custGeom>
            <a:avLst/>
            <a:gdLst/>
            <a:ahLst/>
            <a:cxnLst/>
            <a:rect l="l" t="t" r="r" b="b"/>
            <a:pathLst>
              <a:path w="3326208" h="3326208">
                <a:moveTo>
                  <a:pt x="0" y="0"/>
                </a:moveTo>
                <a:lnTo>
                  <a:pt x="3326208" y="0"/>
                </a:lnTo>
                <a:lnTo>
                  <a:pt x="3326208" y="3326208"/>
                </a:lnTo>
                <a:lnTo>
                  <a:pt x="0" y="3326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>
            <a:spLocks noChangeAspect="1"/>
          </p:cNvSpPr>
          <p:nvPr/>
        </p:nvSpPr>
        <p:spPr>
          <a:xfrm>
            <a:off x="9576939" y="2295766"/>
            <a:ext cx="4824531" cy="3626774"/>
          </a:xfrm>
          <a:custGeom>
            <a:avLst/>
            <a:gdLst/>
            <a:ahLst/>
            <a:cxnLst/>
            <a:rect l="l" t="t" r="r" b="b"/>
            <a:pathLst>
              <a:path w="7438401" h="5591715">
                <a:moveTo>
                  <a:pt x="0" y="0"/>
                </a:moveTo>
                <a:lnTo>
                  <a:pt x="7438402" y="0"/>
                </a:lnTo>
                <a:lnTo>
                  <a:pt x="7438402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>
            <a:spLocks noChangeAspect="1"/>
          </p:cNvSpPr>
          <p:nvPr/>
        </p:nvSpPr>
        <p:spPr>
          <a:xfrm>
            <a:off x="11735723" y="2380319"/>
            <a:ext cx="5761284" cy="3139900"/>
          </a:xfrm>
          <a:custGeom>
            <a:avLst/>
            <a:gdLst/>
            <a:ahLst/>
            <a:cxnLst/>
            <a:rect l="l" t="t" r="r" b="b"/>
            <a:pathLst>
              <a:path w="7974624" h="4346170">
                <a:moveTo>
                  <a:pt x="0" y="0"/>
                </a:moveTo>
                <a:lnTo>
                  <a:pt x="7974624" y="0"/>
                </a:lnTo>
                <a:lnTo>
                  <a:pt x="7974624" y="4346171"/>
                </a:lnTo>
                <a:lnTo>
                  <a:pt x="0" y="43461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167135" y="1446135"/>
            <a:ext cx="743840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价格存在长尾分布，因此使用</a:t>
            </a:r>
            <a:r>
              <a:rPr lang="en-US" altLang="zh-CN" sz="2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log</a:t>
            </a:r>
            <a:r>
              <a:rPr lang="zh-CN" altLang="en-US" sz="2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函数对价格进行变换，将长尾分布的尾部拉长，使数据更接近正态分布。</a:t>
            </a:r>
            <a:endParaRPr lang="en-US" sz="2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57AF3-F904-5430-B25F-87262536801B}"/>
              </a:ext>
            </a:extLst>
          </p:cNvPr>
          <p:cNvGrpSpPr/>
          <p:nvPr/>
        </p:nvGrpSpPr>
        <p:grpSpPr>
          <a:xfrm>
            <a:off x="862971" y="4861854"/>
            <a:ext cx="6113381" cy="3121458"/>
            <a:chOff x="6424612" y="3105150"/>
            <a:chExt cx="10877550" cy="40767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18E5286-A5CA-D73C-5DB4-A41179C80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24612" y="3105150"/>
              <a:ext cx="5438775" cy="40767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ECAD819-B384-EF12-FE11-3AF1979C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63387" y="3105150"/>
              <a:ext cx="5438775" cy="40767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02918" y="3740888"/>
            <a:ext cx="8139970" cy="716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4"/>
              </a:lnSpc>
            </a:pPr>
            <a:r>
              <a:rPr 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02 </a:t>
            </a:r>
            <a:r>
              <a:rPr lang="zh-CN" altLang="en-US" sz="4400" b="1" i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经纬度</a:t>
            </a:r>
            <a:r>
              <a:rPr lang="zh-CN" altLang="en-US" sz="44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按城市</a:t>
            </a:r>
            <a:r>
              <a:rPr lang="en-US" altLang="zh-CN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Z-score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变换</a:t>
            </a:r>
            <a:endParaRPr lang="en-US" sz="4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2FCC38C0-FF50-6143-7B1B-4CD6D9C78410}"/>
              </a:ext>
            </a:extLst>
          </p:cNvPr>
          <p:cNvSpPr txBox="1"/>
          <p:nvPr/>
        </p:nvSpPr>
        <p:spPr>
          <a:xfrm>
            <a:off x="549141" y="8161400"/>
            <a:ext cx="8797222" cy="69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4"/>
              </a:lnSpc>
            </a:pPr>
            <a:r>
              <a:rPr 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03 </a:t>
            </a:r>
            <a:r>
              <a:rPr lang="zh-CN" altLang="en-US" sz="4400" b="1" i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自然语言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向量化：</a:t>
            </a:r>
            <a:r>
              <a:rPr lang="en-US" altLang="zh-CN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TF-IDF</a:t>
            </a:r>
            <a:endParaRPr lang="en-US" sz="4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3AAB7AA-1A62-31DA-B750-44A84B685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5256" y="2162617"/>
            <a:ext cx="4436913" cy="1561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F0B0195-9C57-888A-D724-201ABD59EBC8}"/>
                  </a:ext>
                </a:extLst>
              </p:cNvPr>
              <p:cNvSpPr txBox="1"/>
              <p:nvPr/>
            </p:nvSpPr>
            <p:spPr>
              <a:xfrm>
                <a:off x="605790" y="9217159"/>
                <a:ext cx="2169301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zh-CN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1800" kern="10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F0B0195-9C57-888A-D724-201ABD59E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" y="9217159"/>
                <a:ext cx="2169301" cy="6899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>
            <a:extLst>
              <a:ext uri="{FF2B5EF4-FFF2-40B4-BE49-F238E27FC236}">
                <a16:creationId xmlns:a16="http://schemas.microsoft.com/office/drawing/2014/main" id="{25346CB7-5FF8-4F83-D2E8-39A48CBC0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132" y="9144097"/>
            <a:ext cx="6992632" cy="792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D0A4092-AC6B-F03C-3270-95D993ECD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0600" y="9326957"/>
            <a:ext cx="6205930" cy="46800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078DC91D-F9EA-BF8F-8856-C1A900A17367}"/>
              </a:ext>
            </a:extLst>
          </p:cNvPr>
          <p:cNvSpPr txBox="1"/>
          <p:nvPr/>
        </p:nvSpPr>
        <p:spPr>
          <a:xfrm>
            <a:off x="9162969" y="6605661"/>
            <a:ext cx="8865659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室、厅、厨、卫、房间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房屋户型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厅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房屋户型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厅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厅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厨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房屋户型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厨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厅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厨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process1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卫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厨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卫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厨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卫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yo-NG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process2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卫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yo-NG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卫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房屋户型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process1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房屋户型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房间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房屋户型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A338989-AE21-1530-4D1B-7FC4160356C4}"/>
              </a:ext>
            </a:extLst>
          </p:cNvPr>
          <p:cNvSpPr txBox="1"/>
          <p:nvPr/>
        </p:nvSpPr>
        <p:spPr>
          <a:xfrm>
            <a:off x="9254004" y="6493539"/>
            <a:ext cx="8450119" cy="405252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floor_mapping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低楼层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中楼层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高楼层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顶层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底层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地下室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process_floor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提取楼层位置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floor_position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yo-NG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低楼层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中楼层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高楼层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顶层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底层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地下室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position_value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floor_mapping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floor_position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floor_position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yo-NG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提取总楼层数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total_floors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yo-NG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共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yo-NG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yo-NG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层</a:t>
            </a:r>
            <a:r>
              <a:rPr lang="en-US" altLang="zh-CN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floor_str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total_floors_value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total_floors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total_floors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yo-NG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position_value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total_floors_value</a:t>
            </a:r>
            <a:endParaRPr lang="yo-NG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应用到数据框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楼层位置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encode'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总楼层数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所在楼层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process_floor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class2onehot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楼层位置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encode'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yo-NG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所在楼层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yo-NG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8BAB81AB-F569-5E53-BA3E-9C13230F980F}"/>
              </a:ext>
            </a:extLst>
          </p:cNvPr>
          <p:cNvSpPr txBox="1"/>
          <p:nvPr/>
        </p:nvSpPr>
        <p:spPr>
          <a:xfrm>
            <a:off x="11780854" y="6199696"/>
            <a:ext cx="5793513" cy="716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4"/>
              </a:lnSpc>
            </a:pPr>
            <a:r>
              <a:rPr 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05 </a:t>
            </a:r>
            <a:r>
              <a:rPr lang="zh-CN" altLang="en-US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线性</a:t>
            </a:r>
            <a:r>
              <a:rPr lang="en-US" altLang="zh-CN" sz="4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label-encode</a:t>
            </a:r>
            <a:endParaRPr lang="en-US" sz="4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75" name="AutoShape 11">
            <a:extLst>
              <a:ext uri="{FF2B5EF4-FFF2-40B4-BE49-F238E27FC236}">
                <a16:creationId xmlns:a16="http://schemas.microsoft.com/office/drawing/2014/main" id="{9FDA7DDA-62FB-6E23-7000-899BC81F5533}"/>
              </a:ext>
            </a:extLst>
          </p:cNvPr>
          <p:cNvSpPr/>
          <p:nvPr/>
        </p:nvSpPr>
        <p:spPr>
          <a:xfrm flipV="1">
            <a:off x="713310" y="2019300"/>
            <a:ext cx="4059593" cy="1138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11">
            <a:extLst>
              <a:ext uri="{FF2B5EF4-FFF2-40B4-BE49-F238E27FC236}">
                <a16:creationId xmlns:a16="http://schemas.microsoft.com/office/drawing/2014/main" id="{42D76CA3-733E-B77F-5BFA-E8081534127C}"/>
              </a:ext>
            </a:extLst>
          </p:cNvPr>
          <p:cNvSpPr/>
          <p:nvPr/>
        </p:nvSpPr>
        <p:spPr>
          <a:xfrm flipV="1">
            <a:off x="713310" y="4472259"/>
            <a:ext cx="7832880" cy="36703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6C3A3DB0-B274-C288-22E3-DC6419D0225D}"/>
              </a:ext>
            </a:extLst>
          </p:cNvPr>
          <p:cNvSpPr/>
          <p:nvPr/>
        </p:nvSpPr>
        <p:spPr>
          <a:xfrm>
            <a:off x="12877800" y="1232400"/>
            <a:ext cx="4526405" cy="2926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8">
            <a:extLst>
              <a:ext uri="{FF2B5EF4-FFF2-40B4-BE49-F238E27FC236}">
                <a16:creationId xmlns:a16="http://schemas.microsoft.com/office/drawing/2014/main" id="{36821A72-8602-AA8B-EB2B-B101D3611BDD}"/>
              </a:ext>
            </a:extLst>
          </p:cNvPr>
          <p:cNvSpPr/>
          <p:nvPr/>
        </p:nvSpPr>
        <p:spPr>
          <a:xfrm>
            <a:off x="11735723" y="7014905"/>
            <a:ext cx="5473639" cy="53126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ADF1157-DE3D-FEEE-93C5-00D96012F7A4}"/>
              </a:ext>
            </a:extLst>
          </p:cNvPr>
          <p:cNvSpPr txBox="1"/>
          <p:nvPr/>
        </p:nvSpPr>
        <p:spPr>
          <a:xfrm>
            <a:off x="9282880" y="6948631"/>
            <a:ext cx="8724563" cy="333437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line2num_dict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二至三环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五至六环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三至四环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四至五环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六环外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二环内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内环内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内环至外环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外环外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中环至外环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内环至中环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一至二环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一环内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四环外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三环外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zh-CN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环线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环线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line2num_dict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'lift_ratio'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梯户比例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chinese2num_dict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]]/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chinese2num_dict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replace(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户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yo-NG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yo-NG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梯户比例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class2onehot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配备电梯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'lift_ratio'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'lift_ratio'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配备电梯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配备电梯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62A5CB3-F168-17D4-E61D-CC08E1F027B1}"/>
              </a:ext>
            </a:extLst>
          </p:cNvPr>
          <p:cNvGrpSpPr/>
          <p:nvPr/>
        </p:nvGrpSpPr>
        <p:grpSpPr>
          <a:xfrm>
            <a:off x="1914857" y="4861854"/>
            <a:ext cx="4236521" cy="2253173"/>
            <a:chOff x="1914857" y="4861854"/>
            <a:chExt cx="4594269" cy="2505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11395F02-ADD9-D03B-D796-615A4FB25556}"/>
                    </a:ext>
                  </a:extLst>
                </p:cNvPr>
                <p:cNvSpPr txBox="1"/>
                <p:nvPr/>
              </p:nvSpPr>
              <p:spPr>
                <a:xfrm>
                  <a:off x="1914857" y="4861854"/>
                  <a:ext cx="4523484" cy="12069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𝒍𝒂𝒕</m:t>
                            </m:r>
                          </m:sub>
                        </m:sSub>
                        <m:r>
                          <a:rPr lang="yo-NG" altLang="zh-CN" sz="3200" b="1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3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  <m:t>𝒍𝒂𝒕</m:t>
                                </m:r>
                              </m:e>
                              <m:sub>
                                <m: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  <m:sup/>
                            </m:sSubSup>
                            <m:r>
                              <a:rPr lang="yo-NG" altLang="zh-CN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32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32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zh-CN" sz="3600" b="1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11395F02-ADD9-D03B-D796-615A4FB25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857" y="4861854"/>
                  <a:ext cx="4523484" cy="1206933"/>
                </a:xfrm>
                <a:prstGeom prst="rect">
                  <a:avLst/>
                </a:prstGeom>
                <a:blipFill>
                  <a:blip r:embed="rId17"/>
                  <a:stretch>
                    <a:fillRect b="-6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968154E-F2CB-CDA2-E1B7-C5FD9F6C358C}"/>
                    </a:ext>
                  </a:extLst>
                </p:cNvPr>
                <p:cNvSpPr txBox="1"/>
                <p:nvPr/>
              </p:nvSpPr>
              <p:spPr>
                <a:xfrm>
                  <a:off x="1985642" y="6160360"/>
                  <a:ext cx="4523484" cy="12069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𝒍𝒐𝒏</m:t>
                            </m:r>
                          </m:sub>
                        </m:sSub>
                        <m:r>
                          <a:rPr lang="yo-NG" altLang="zh-CN" sz="3200" b="1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3200" b="1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3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  <m:r>
                                  <a:rPr lang="en-US" altLang="zh-CN" sz="3200" b="1" i="1" dirty="0" smtClean="0">
                                    <a:latin typeface="Cambria Math" panose="02040503050406030204" pitchFamily="18" charset="0"/>
                                  </a:rPr>
                                  <m:t>𝒐𝒏</m:t>
                                </m:r>
                              </m:e>
                              <m:sub>
                                <m: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  <m:sup/>
                            </m:sSubSup>
                            <m:r>
                              <a:rPr lang="yo-NG" altLang="zh-CN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32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32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zh-CN" sz="3200" b="1" i="1" dirty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zh-CN" sz="3600" b="1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968154E-F2CB-CDA2-E1B7-C5FD9F6C3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642" y="6160360"/>
                  <a:ext cx="4523484" cy="1206933"/>
                </a:xfrm>
                <a:prstGeom prst="rect">
                  <a:avLst/>
                </a:prstGeom>
                <a:blipFill>
                  <a:blip r:embed="rId18"/>
                  <a:stretch>
                    <a:fillRect b="-67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箭头: 下 83">
            <a:extLst>
              <a:ext uri="{FF2B5EF4-FFF2-40B4-BE49-F238E27FC236}">
                <a16:creationId xmlns:a16="http://schemas.microsoft.com/office/drawing/2014/main" id="{125A34BD-291D-9455-CA18-078350171588}"/>
              </a:ext>
            </a:extLst>
          </p:cNvPr>
          <p:cNvSpPr/>
          <p:nvPr/>
        </p:nvSpPr>
        <p:spPr>
          <a:xfrm rot="16200000">
            <a:off x="11607538" y="3600372"/>
            <a:ext cx="949616" cy="1370607"/>
          </a:xfrm>
          <a:prstGeom prst="downArrow">
            <a:avLst>
              <a:gd name="adj1" fmla="val 34941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969137-50C2-E31A-4BFB-CC8F5D9205B0}"/>
              </a:ext>
            </a:extLst>
          </p:cNvPr>
          <p:cNvSpPr txBox="1"/>
          <p:nvPr/>
        </p:nvSpPr>
        <p:spPr>
          <a:xfrm>
            <a:off x="72618" y="9153819"/>
            <a:ext cx="9119228" cy="9912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tfidf_vectorizers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yo-NG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chinese_tokenizer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进行</a:t>
            </a:r>
            <a:r>
              <a:rPr lang="yo-NG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TF-IDF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编码</a:t>
            </a:r>
            <a:endParaRPr lang="zh-CN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].fillna(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tfidf_matrix_train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tfidf_vectorizers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29C241-C81A-BA81-250B-A8E4BDD15E2A}"/>
              </a:ext>
            </a:extLst>
          </p:cNvPr>
          <p:cNvSpPr txBox="1"/>
          <p:nvPr/>
        </p:nvSpPr>
        <p:spPr>
          <a:xfrm>
            <a:off x="35672" y="5741623"/>
            <a:ext cx="9411511" cy="6454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'lat2central'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城市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lat'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.mean())**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.std())</a:t>
            </a:r>
          </a:p>
          <a:p>
            <a:pPr>
              <a:lnSpc>
                <a:spcPts val="1425"/>
              </a:lnSpc>
              <a:buNone/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'lon2central'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城市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lon'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yo-NG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.mean())**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.std())</a:t>
            </a:r>
          </a:p>
          <a:p>
            <a:pPr>
              <a:lnSpc>
                <a:spcPts val="1425"/>
              </a:lnSpc>
            </a:pP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yo-NG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'lon'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yo-NG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yo-NG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yo-NG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1" grpId="0" animBg="1"/>
      <p:bldP spid="17" grpId="0" animBg="1"/>
      <p:bldP spid="17" grpId="1" animBg="1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2587">
            <a:off x="977995" y="966807"/>
            <a:ext cx="10232701" cy="6890708"/>
          </a:xfrm>
          <a:custGeom>
            <a:avLst/>
            <a:gdLst/>
            <a:ahLst/>
            <a:cxnLst/>
            <a:rect l="l" t="t" r="r" b="b"/>
            <a:pathLst>
              <a:path w="10232701" h="6890708">
                <a:moveTo>
                  <a:pt x="0" y="0"/>
                </a:moveTo>
                <a:lnTo>
                  <a:pt x="10232701" y="0"/>
                </a:lnTo>
                <a:lnTo>
                  <a:pt x="10232701" y="6890708"/>
                </a:lnTo>
                <a:lnTo>
                  <a:pt x="0" y="689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91109" y="6591300"/>
            <a:ext cx="7242497" cy="0"/>
          </a:xfrm>
          <a:prstGeom prst="line">
            <a:avLst/>
          </a:prstGeom>
          <a:ln w="38100" cap="flat">
            <a:solidFill>
              <a:srgbClr val="00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51556" y="7796673"/>
            <a:ext cx="1278671" cy="1278671"/>
          </a:xfrm>
          <a:custGeom>
            <a:avLst/>
            <a:gdLst/>
            <a:ahLst/>
            <a:cxnLst/>
            <a:rect l="l" t="t" r="r" b="b"/>
            <a:pathLst>
              <a:path w="1278671" h="1278671">
                <a:moveTo>
                  <a:pt x="0" y="0"/>
                </a:moveTo>
                <a:lnTo>
                  <a:pt x="1278670" y="0"/>
                </a:lnTo>
                <a:lnTo>
                  <a:pt x="1278670" y="1278671"/>
                </a:lnTo>
                <a:lnTo>
                  <a:pt x="0" y="127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41859" y="611816"/>
            <a:ext cx="6312741" cy="6047731"/>
          </a:xfrm>
          <a:custGeom>
            <a:avLst/>
            <a:gdLst/>
            <a:ahLst/>
            <a:cxnLst/>
            <a:rect l="l" t="t" r="r" b="b"/>
            <a:pathLst>
              <a:path w="4767314" h="4767314">
                <a:moveTo>
                  <a:pt x="0" y="0"/>
                </a:moveTo>
                <a:lnTo>
                  <a:pt x="4767313" y="0"/>
                </a:lnTo>
                <a:lnTo>
                  <a:pt x="4767313" y="4767313"/>
                </a:lnTo>
                <a:lnTo>
                  <a:pt x="0" y="476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5261" y="396684"/>
            <a:ext cx="7038422" cy="6537862"/>
          </a:xfrm>
          <a:custGeom>
            <a:avLst/>
            <a:gdLst/>
            <a:ahLst/>
            <a:cxnLst/>
            <a:rect l="l" t="t" r="r" b="b"/>
            <a:pathLst>
              <a:path w="3326208" h="3326208">
                <a:moveTo>
                  <a:pt x="0" y="0"/>
                </a:moveTo>
                <a:lnTo>
                  <a:pt x="3326208" y="0"/>
                </a:lnTo>
                <a:lnTo>
                  <a:pt x="3326208" y="3326208"/>
                </a:lnTo>
                <a:lnTo>
                  <a:pt x="0" y="332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Freeform 7"/>
          <p:cNvSpPr/>
          <p:nvPr/>
        </p:nvSpPr>
        <p:spPr>
          <a:xfrm>
            <a:off x="8851555" y="1931304"/>
            <a:ext cx="1992147" cy="1992147"/>
          </a:xfrm>
          <a:custGeom>
            <a:avLst/>
            <a:gdLst/>
            <a:ahLst/>
            <a:cxnLst/>
            <a:rect l="l" t="t" r="r" b="b"/>
            <a:pathLst>
              <a:path w="1992147" h="1992147">
                <a:moveTo>
                  <a:pt x="0" y="0"/>
                </a:moveTo>
                <a:lnTo>
                  <a:pt x="1992147" y="0"/>
                </a:lnTo>
                <a:lnTo>
                  <a:pt x="1992147" y="1992147"/>
                </a:lnTo>
                <a:lnTo>
                  <a:pt x="0" y="1992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3400" y="274291"/>
            <a:ext cx="6312741" cy="8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49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建模结果</a:t>
            </a:r>
            <a:endParaRPr lang="en-US" sz="54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1109" y="6022301"/>
            <a:ext cx="3092090" cy="40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3"/>
              </a:lnSpc>
              <a:spcBef>
                <a:spcPct val="0"/>
              </a:spcBef>
            </a:pPr>
            <a:r>
              <a:rPr lang="zh-CN" altLang="en-US" sz="2323" dirty="0">
                <a:solidFill>
                  <a:srgbClr val="00FAFC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最终结果</a:t>
            </a:r>
            <a:endParaRPr lang="en-US" sz="2323" dirty="0">
              <a:solidFill>
                <a:srgbClr val="00FAFC"/>
              </a:solidFill>
              <a:latin typeface="阿里巴巴普惠体"/>
              <a:ea typeface="阿里巴巴普惠体"/>
              <a:cs typeface="阿里巴巴普惠体"/>
              <a:sym typeface="阿里巴巴普惠体"/>
            </a:endParaRPr>
          </a:p>
        </p:txBody>
      </p:sp>
      <p:sp>
        <p:nvSpPr>
          <p:cNvPr id="10" name="Freeform 10"/>
          <p:cNvSpPr/>
          <p:nvPr/>
        </p:nvSpPr>
        <p:spPr>
          <a:xfrm rot="706959">
            <a:off x="2587319" y="-3894963"/>
            <a:ext cx="8097324" cy="6077634"/>
          </a:xfrm>
          <a:custGeom>
            <a:avLst/>
            <a:gdLst/>
            <a:ahLst/>
            <a:cxnLst/>
            <a:rect l="l" t="t" r="r" b="b"/>
            <a:pathLst>
              <a:path w="8097324" h="6077634">
                <a:moveTo>
                  <a:pt x="0" y="0"/>
                </a:moveTo>
                <a:lnTo>
                  <a:pt x="8097324" y="0"/>
                </a:lnTo>
                <a:lnTo>
                  <a:pt x="8097324" y="6077634"/>
                </a:lnTo>
                <a:lnTo>
                  <a:pt x="0" y="607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Freeform 11"/>
          <p:cNvSpPr/>
          <p:nvPr/>
        </p:nvSpPr>
        <p:spPr>
          <a:xfrm rot="706959">
            <a:off x="9386773" y="5051702"/>
            <a:ext cx="8097324" cy="6077634"/>
          </a:xfrm>
          <a:custGeom>
            <a:avLst/>
            <a:gdLst/>
            <a:ahLst/>
            <a:cxnLst/>
            <a:rect l="l" t="t" r="r" b="b"/>
            <a:pathLst>
              <a:path w="8097324" h="6077634">
                <a:moveTo>
                  <a:pt x="0" y="0"/>
                </a:moveTo>
                <a:lnTo>
                  <a:pt x="8097324" y="0"/>
                </a:lnTo>
                <a:lnTo>
                  <a:pt x="8097324" y="6077634"/>
                </a:lnTo>
                <a:lnTo>
                  <a:pt x="0" y="607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12995" y="6743700"/>
            <a:ext cx="8048537" cy="7627631"/>
          </a:xfrm>
          <a:custGeom>
            <a:avLst/>
            <a:gdLst/>
            <a:ahLst/>
            <a:cxnLst/>
            <a:rect l="l" t="t" r="r" b="b"/>
            <a:pathLst>
              <a:path w="8048537" h="7627631">
                <a:moveTo>
                  <a:pt x="0" y="0"/>
                </a:moveTo>
                <a:lnTo>
                  <a:pt x="8048537" y="0"/>
                </a:lnTo>
                <a:lnTo>
                  <a:pt x="8048537" y="7627632"/>
                </a:lnTo>
                <a:lnTo>
                  <a:pt x="0" y="7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A0B9DA-8517-F9DD-DFE6-D177A0EEA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1171" y="1453381"/>
            <a:ext cx="5117409" cy="4087718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42A45EC-6D93-9547-0B23-CD88D1E0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72448"/>
              </p:ext>
            </p:extLst>
          </p:nvPr>
        </p:nvGraphicFramePr>
        <p:xfrm>
          <a:off x="891109" y="6893672"/>
          <a:ext cx="12204001" cy="3005598"/>
        </p:xfrm>
        <a:graphic>
          <a:graphicData uri="http://schemas.openxmlformats.org/drawingml/2006/table">
            <a:tbl>
              <a:tblPr/>
              <a:tblGrid>
                <a:gridCol w="780920">
                  <a:extLst>
                    <a:ext uri="{9D8B030D-6E8A-4147-A177-3AD203B41FA5}">
                      <a16:colId xmlns:a16="http://schemas.microsoft.com/office/drawing/2014/main" val="3838216067"/>
                    </a:ext>
                  </a:extLst>
                </a:gridCol>
                <a:gridCol w="1362808">
                  <a:extLst>
                    <a:ext uri="{9D8B030D-6E8A-4147-A177-3AD203B41FA5}">
                      <a16:colId xmlns:a16="http://schemas.microsoft.com/office/drawing/2014/main" val="4220595373"/>
                    </a:ext>
                  </a:extLst>
                </a:gridCol>
                <a:gridCol w="1454684">
                  <a:extLst>
                    <a:ext uri="{9D8B030D-6E8A-4147-A177-3AD203B41FA5}">
                      <a16:colId xmlns:a16="http://schemas.microsoft.com/office/drawing/2014/main" val="3213043113"/>
                    </a:ext>
                  </a:extLst>
                </a:gridCol>
                <a:gridCol w="1730310">
                  <a:extLst>
                    <a:ext uri="{9D8B030D-6E8A-4147-A177-3AD203B41FA5}">
                      <a16:colId xmlns:a16="http://schemas.microsoft.com/office/drawing/2014/main" val="677495799"/>
                    </a:ext>
                  </a:extLst>
                </a:gridCol>
                <a:gridCol w="1822184">
                  <a:extLst>
                    <a:ext uri="{9D8B030D-6E8A-4147-A177-3AD203B41FA5}">
                      <a16:colId xmlns:a16="http://schemas.microsoft.com/office/drawing/2014/main" val="187962351"/>
                    </a:ext>
                  </a:extLst>
                </a:gridCol>
                <a:gridCol w="1837487">
                  <a:extLst>
                    <a:ext uri="{9D8B030D-6E8A-4147-A177-3AD203B41FA5}">
                      <a16:colId xmlns:a16="http://schemas.microsoft.com/office/drawing/2014/main" val="3047927187"/>
                    </a:ext>
                  </a:extLst>
                </a:gridCol>
                <a:gridCol w="1914057">
                  <a:extLst>
                    <a:ext uri="{9D8B030D-6E8A-4147-A177-3AD203B41FA5}">
                      <a16:colId xmlns:a16="http://schemas.microsoft.com/office/drawing/2014/main" val="2551458737"/>
                    </a:ext>
                  </a:extLst>
                </a:gridCol>
                <a:gridCol w="1301551">
                  <a:extLst>
                    <a:ext uri="{9D8B030D-6E8A-4147-A177-3AD203B41FA5}">
                      <a16:colId xmlns:a16="http://schemas.microsoft.com/office/drawing/2014/main" val="340130165"/>
                    </a:ext>
                  </a:extLst>
                </a:gridCol>
              </a:tblGrid>
              <a:tr h="60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Model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In-sample MAE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In-sample RMSE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Out-of-sample MAE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Out-of-sample RMSE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Cross-validation MAE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Cross-validation RMSE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Datahub Score</a:t>
                      </a: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19830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OLS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0.239437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0.310717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0.243293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0.319328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0.395277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0.628711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57.149</a:t>
                      </a: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6711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LASSO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0.437444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0.587682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0.44438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0.620972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0.577612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0.760008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45.279</a:t>
                      </a: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49866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Ridge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0.239479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0.310735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0.243294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0.319314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0.394773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0.628309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57.172</a:t>
                      </a: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0151"/>
                  </a:ext>
                </a:extLst>
              </a:tr>
              <a:tr h="589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ElasticNet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0.41061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0.552845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0.416441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0.583364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0.56572</a:t>
                      </a:r>
                      <a:endParaRPr lang="zh-CN" sz="1800" b="1" i="0" u="none" strike="noStrike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0.752144</a:t>
                      </a:r>
                      <a:endParaRPr lang="zh-CN" sz="1800" b="1" i="0" u="none" strike="noStrike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等线" panose="02010600030101010101" pitchFamily="2" charset="-122"/>
                      </a:endParaRP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pitchFamily="2" charset="-122"/>
                        </a:rPr>
                        <a:t>53.423</a:t>
                      </a:r>
                    </a:p>
                  </a:txBody>
                  <a:tcPr marL="3873" marR="3873" marT="38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68440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CEA5B38E-6477-5ED8-3010-5EB233F58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51" y="1384050"/>
            <a:ext cx="6631319" cy="4465716"/>
          </a:xfrm>
          <a:prstGeom prst="rect">
            <a:avLst/>
          </a:prstGeom>
        </p:spPr>
      </p:pic>
      <p:sp>
        <p:nvSpPr>
          <p:cNvPr id="23" name="TextBox 20">
            <a:extLst>
              <a:ext uri="{FF2B5EF4-FFF2-40B4-BE49-F238E27FC236}">
                <a16:creationId xmlns:a16="http://schemas.microsoft.com/office/drawing/2014/main" id="{308C41A1-4972-7CBC-29CD-36C1FE121D5C}"/>
              </a:ext>
            </a:extLst>
          </p:cNvPr>
          <p:cNvSpPr txBox="1"/>
          <p:nvPr/>
        </p:nvSpPr>
        <p:spPr>
          <a:xfrm>
            <a:off x="8214474" y="1738114"/>
            <a:ext cx="3389967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比较所有用于建模的自变量与价格的相关性和对预测的贡献度</a:t>
            </a:r>
            <a:endParaRPr lang="en-US" altLang="zh-CN" sz="28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  <a:p>
            <a:pPr algn="l"/>
            <a:endParaRPr lang="en-US" sz="28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  <a:p>
            <a:pPr algn="l"/>
            <a:r>
              <a:rPr lang="zh-CN" altLang="en-US" sz="2800" b="1" dirty="0">
                <a:solidFill>
                  <a:srgbClr val="FFFFFF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阿里巴巴普惠体 Bold"/>
                <a:sym typeface="阿里巴巴普惠体 Bold"/>
              </a:rPr>
              <a:t>适当删去一些自变量以降低数据矩阵的稀疏性</a:t>
            </a:r>
            <a:endParaRPr lang="en-US" sz="2800" b="1" dirty="0">
              <a:solidFill>
                <a:srgbClr val="FFFFFF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阿里巴巴普惠体 Bold"/>
              <a:sym typeface="阿里巴巴普惠体 Bold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5288818F-FF46-C846-AEFD-9B315D8432E4}"/>
              </a:ext>
            </a:extLst>
          </p:cNvPr>
          <p:cNvSpPr/>
          <p:nvPr/>
        </p:nvSpPr>
        <p:spPr>
          <a:xfrm>
            <a:off x="13711407" y="106675"/>
            <a:ext cx="4412001" cy="1074425"/>
          </a:xfrm>
          <a:custGeom>
            <a:avLst/>
            <a:gdLst/>
            <a:ahLst/>
            <a:cxnLst/>
            <a:rect l="l" t="t" r="r" b="b"/>
            <a:pathLst>
              <a:path w="4412001" h="1074425">
                <a:moveTo>
                  <a:pt x="0" y="0"/>
                </a:moveTo>
                <a:lnTo>
                  <a:pt x="4412000" y="0"/>
                </a:lnTo>
                <a:lnTo>
                  <a:pt x="4412000" y="1074425"/>
                </a:lnTo>
                <a:lnTo>
                  <a:pt x="0" y="1074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93E53992-ED16-0B0F-5996-428E872ECBC9}"/>
              </a:ext>
            </a:extLst>
          </p:cNvPr>
          <p:cNvSpPr/>
          <p:nvPr/>
        </p:nvSpPr>
        <p:spPr>
          <a:xfrm>
            <a:off x="533400" y="1181100"/>
            <a:ext cx="6676937" cy="0"/>
          </a:xfrm>
          <a:prstGeom prst="line">
            <a:avLst/>
          </a:prstGeom>
          <a:ln w="38100" cap="flat">
            <a:solidFill>
              <a:srgbClr val="00FAF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1159</Words>
  <Application>Microsoft Office PowerPoint</Application>
  <PresentationFormat>自定义</PresentationFormat>
  <Paragraphs>144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阿里巴巴普惠体</vt:lpstr>
      <vt:lpstr>等线</vt:lpstr>
      <vt:lpstr>Segoe UI Black</vt:lpstr>
      <vt:lpstr>Arial</vt:lpstr>
      <vt:lpstr>Consolas</vt:lpstr>
      <vt:lpstr>Calibri</vt:lpstr>
      <vt:lpstr>钉钉进步体</vt:lpstr>
      <vt:lpstr>Cambria Math</vt:lpstr>
      <vt:lpstr>Cascadia Mono SemiBold</vt:lpstr>
      <vt:lpstr>Office Theme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绿黑色简约科技风玻璃质感AI人工智能行业分析演示文稿PPT横版</dc:title>
  <cp:lastModifiedBy>段毅</cp:lastModifiedBy>
  <cp:revision>6</cp:revision>
  <dcterms:created xsi:type="dcterms:W3CDTF">2006-08-16T00:00:00Z</dcterms:created>
  <dcterms:modified xsi:type="dcterms:W3CDTF">2025-04-03T05:16:32Z</dcterms:modified>
  <dc:identifier>DAGjeLON5sE</dc:identifier>
</cp:coreProperties>
</file>